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nva Sans" panose="020B0604020202020204" charset="0"/>
      <p:regular r:id="rId13"/>
    </p:embeddedFont>
    <p:embeddedFont>
      <p:font typeface="TT Rounds Condensed" panose="020B0604020202020204" charset="0"/>
      <p:regular r:id="rId14"/>
    </p:embeddedFont>
    <p:embeddedFont>
      <p:font typeface="TT Rounds Condensed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7009" y="5557231"/>
            <a:ext cx="7985552" cy="361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b="1" spc="5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Team: </a:t>
            </a:r>
            <a:r>
              <a:rPr lang="en-US" sz="6600" spc="5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Nakshatra</a:t>
            </a:r>
          </a:p>
          <a:p>
            <a:pPr algn="l">
              <a:lnSpc>
                <a:spcPts val="7128"/>
              </a:lnSpc>
            </a:pPr>
            <a:endParaRPr lang="en-US" sz="6600" spc="59">
              <a:solidFill>
                <a:srgbClr val="000000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  <a:p>
            <a:pPr algn="l">
              <a:lnSpc>
                <a:spcPts val="4536"/>
              </a:lnSpc>
            </a:pPr>
            <a:r>
              <a:rPr lang="en-US" sz="4200" b="1" spc="3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Team Members:</a:t>
            </a:r>
          </a:p>
          <a:p>
            <a:pPr algn="l">
              <a:lnSpc>
                <a:spcPts val="324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1) Durvesh Baharwal (Lead)</a:t>
            </a:r>
          </a:p>
          <a:p>
            <a:pPr algn="l">
              <a:lnSpc>
                <a:spcPts val="324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2) Om Koli</a:t>
            </a:r>
          </a:p>
          <a:p>
            <a:pPr algn="l">
              <a:lnSpc>
                <a:spcPts val="324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3) Tanuj Kaswa</a:t>
            </a:r>
          </a:p>
        </p:txBody>
      </p:sp>
      <p:sp>
        <p:nvSpPr>
          <p:cNvPr id="3" name="Freeform 3"/>
          <p:cNvSpPr/>
          <p:nvPr/>
        </p:nvSpPr>
        <p:spPr>
          <a:xfrm>
            <a:off x="-19050" y="991252"/>
            <a:ext cx="18316575" cy="4123707"/>
          </a:xfrm>
          <a:custGeom>
            <a:avLst/>
            <a:gdLst/>
            <a:ahLst/>
            <a:cxnLst/>
            <a:rect l="l" t="t" r="r" b="b"/>
            <a:pathLst>
              <a:path w="18316575" h="4123707">
                <a:moveTo>
                  <a:pt x="0" y="0"/>
                </a:moveTo>
                <a:lnTo>
                  <a:pt x="18316575" y="0"/>
                </a:lnTo>
                <a:lnTo>
                  <a:pt x="18316575" y="4123708"/>
                </a:lnTo>
                <a:lnTo>
                  <a:pt x="0" y="4123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010" b="-20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9525" y="-9525"/>
            <a:ext cx="18307050" cy="1040869"/>
            <a:chOff x="0" y="0"/>
            <a:chExt cx="24409400" cy="1387825"/>
          </a:xfrm>
        </p:grpSpPr>
        <p:sp>
          <p:nvSpPr>
            <p:cNvPr id="5" name="Freeform 5"/>
            <p:cNvSpPr/>
            <p:nvPr/>
          </p:nvSpPr>
          <p:spPr>
            <a:xfrm>
              <a:off x="12700" y="13084"/>
              <a:ext cx="24384000" cy="1361677"/>
            </a:xfrm>
            <a:custGeom>
              <a:avLst/>
              <a:gdLst/>
              <a:ahLst/>
              <a:cxnLst/>
              <a:rect l="l" t="t" r="r" b="b"/>
              <a:pathLst>
                <a:path w="24384000" h="1361677">
                  <a:moveTo>
                    <a:pt x="0" y="0"/>
                  </a:moveTo>
                  <a:lnTo>
                    <a:pt x="24384000" y="0"/>
                  </a:lnTo>
                  <a:lnTo>
                    <a:pt x="24384000" y="1361677"/>
                  </a:lnTo>
                  <a:lnTo>
                    <a:pt x="0" y="1361677"/>
                  </a:lnTo>
                  <a:close/>
                </a:path>
              </a:pathLst>
            </a:custGeom>
            <a:solidFill>
              <a:srgbClr val="0096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409400" cy="1387844"/>
            </a:xfrm>
            <a:custGeom>
              <a:avLst/>
              <a:gdLst/>
              <a:ahLst/>
              <a:cxnLst/>
              <a:rect l="l" t="t" r="r" b="b"/>
              <a:pathLst>
                <a:path w="24409400" h="1387844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888"/>
                    <a:pt x="24409400" y="13084"/>
                  </a:cubicBezTo>
                  <a:lnTo>
                    <a:pt x="24409400" y="1374761"/>
                  </a:lnTo>
                  <a:cubicBezTo>
                    <a:pt x="24409400" y="1381957"/>
                    <a:pt x="24403686" y="1387844"/>
                    <a:pt x="24396700" y="1387844"/>
                  </a:cubicBezTo>
                  <a:lnTo>
                    <a:pt x="12700" y="1387844"/>
                  </a:lnTo>
                  <a:cubicBezTo>
                    <a:pt x="5715" y="1387844"/>
                    <a:pt x="0" y="1381957"/>
                    <a:pt x="0" y="1374761"/>
                  </a:cubicBezTo>
                  <a:lnTo>
                    <a:pt x="0" y="13084"/>
                  </a:lnTo>
                  <a:cubicBezTo>
                    <a:pt x="0" y="5888"/>
                    <a:pt x="5715" y="0"/>
                    <a:pt x="12700" y="0"/>
                  </a:cubicBezTo>
                  <a:moveTo>
                    <a:pt x="12700" y="26168"/>
                  </a:moveTo>
                  <a:lnTo>
                    <a:pt x="12700" y="13084"/>
                  </a:lnTo>
                  <a:lnTo>
                    <a:pt x="25400" y="13084"/>
                  </a:lnTo>
                  <a:lnTo>
                    <a:pt x="25400" y="1374761"/>
                  </a:lnTo>
                  <a:lnTo>
                    <a:pt x="12700" y="1374761"/>
                  </a:lnTo>
                  <a:lnTo>
                    <a:pt x="12700" y="1361677"/>
                  </a:lnTo>
                  <a:lnTo>
                    <a:pt x="24396700" y="1361677"/>
                  </a:lnTo>
                  <a:lnTo>
                    <a:pt x="24396700" y="1374761"/>
                  </a:lnTo>
                  <a:lnTo>
                    <a:pt x="24384000" y="1374761"/>
                  </a:lnTo>
                  <a:lnTo>
                    <a:pt x="24384000" y="13084"/>
                  </a:lnTo>
                  <a:lnTo>
                    <a:pt x="24396700" y="13084"/>
                  </a:lnTo>
                  <a:lnTo>
                    <a:pt x="24396700" y="26168"/>
                  </a:lnTo>
                  <a:lnTo>
                    <a:pt x="12700" y="261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4409400" cy="138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 spc="44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        SEISMIC EVENT DETECTOR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703340" y="5114960"/>
            <a:ext cx="8584660" cy="5172040"/>
          </a:xfrm>
          <a:custGeom>
            <a:avLst/>
            <a:gdLst/>
            <a:ahLst/>
            <a:cxnLst/>
            <a:rect l="l" t="t" r="r" b="b"/>
            <a:pathLst>
              <a:path w="8584660" h="5172040">
                <a:moveTo>
                  <a:pt x="0" y="0"/>
                </a:moveTo>
                <a:lnTo>
                  <a:pt x="8584660" y="0"/>
                </a:lnTo>
                <a:lnTo>
                  <a:pt x="8584660" y="5172040"/>
                </a:lnTo>
                <a:lnTo>
                  <a:pt x="0" y="517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60" r="-14455" b="-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99662">
            <a:off x="7541580" y="1941834"/>
            <a:ext cx="11061527" cy="7374352"/>
          </a:xfrm>
          <a:custGeom>
            <a:avLst/>
            <a:gdLst/>
            <a:ahLst/>
            <a:cxnLst/>
            <a:rect l="l" t="t" r="r" b="b"/>
            <a:pathLst>
              <a:path w="11061527" h="7374352">
                <a:moveTo>
                  <a:pt x="0" y="0"/>
                </a:moveTo>
                <a:lnTo>
                  <a:pt x="11061527" y="0"/>
                </a:lnTo>
                <a:lnTo>
                  <a:pt x="11061527" y="7374352"/>
                </a:lnTo>
                <a:lnTo>
                  <a:pt x="0" y="737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525" y="-9525"/>
            <a:ext cx="18307050" cy="1040869"/>
            <a:chOff x="0" y="0"/>
            <a:chExt cx="24409400" cy="1387825"/>
          </a:xfrm>
        </p:grpSpPr>
        <p:sp>
          <p:nvSpPr>
            <p:cNvPr id="4" name="Freeform 4"/>
            <p:cNvSpPr/>
            <p:nvPr/>
          </p:nvSpPr>
          <p:spPr>
            <a:xfrm>
              <a:off x="12700" y="13084"/>
              <a:ext cx="24384000" cy="1361677"/>
            </a:xfrm>
            <a:custGeom>
              <a:avLst/>
              <a:gdLst/>
              <a:ahLst/>
              <a:cxnLst/>
              <a:rect l="l" t="t" r="r" b="b"/>
              <a:pathLst>
                <a:path w="24384000" h="1361677">
                  <a:moveTo>
                    <a:pt x="0" y="0"/>
                  </a:moveTo>
                  <a:lnTo>
                    <a:pt x="24384000" y="0"/>
                  </a:lnTo>
                  <a:lnTo>
                    <a:pt x="24384000" y="1361677"/>
                  </a:lnTo>
                  <a:lnTo>
                    <a:pt x="0" y="1361677"/>
                  </a:lnTo>
                  <a:close/>
                </a:path>
              </a:pathLst>
            </a:custGeom>
            <a:solidFill>
              <a:srgbClr val="0096C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4409400" cy="1387844"/>
            </a:xfrm>
            <a:custGeom>
              <a:avLst/>
              <a:gdLst/>
              <a:ahLst/>
              <a:cxnLst/>
              <a:rect l="l" t="t" r="r" b="b"/>
              <a:pathLst>
                <a:path w="24409400" h="1387844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888"/>
                    <a:pt x="24409400" y="13084"/>
                  </a:cubicBezTo>
                  <a:lnTo>
                    <a:pt x="24409400" y="1374761"/>
                  </a:lnTo>
                  <a:cubicBezTo>
                    <a:pt x="24409400" y="1381957"/>
                    <a:pt x="24403686" y="1387844"/>
                    <a:pt x="24396700" y="1387844"/>
                  </a:cubicBezTo>
                  <a:lnTo>
                    <a:pt x="12700" y="1387844"/>
                  </a:lnTo>
                  <a:cubicBezTo>
                    <a:pt x="5715" y="1387844"/>
                    <a:pt x="0" y="1381957"/>
                    <a:pt x="0" y="1374761"/>
                  </a:cubicBezTo>
                  <a:lnTo>
                    <a:pt x="0" y="13084"/>
                  </a:lnTo>
                  <a:cubicBezTo>
                    <a:pt x="0" y="5888"/>
                    <a:pt x="5715" y="0"/>
                    <a:pt x="12700" y="0"/>
                  </a:cubicBezTo>
                  <a:moveTo>
                    <a:pt x="12700" y="26168"/>
                  </a:moveTo>
                  <a:lnTo>
                    <a:pt x="12700" y="13084"/>
                  </a:lnTo>
                  <a:lnTo>
                    <a:pt x="25400" y="13084"/>
                  </a:lnTo>
                  <a:lnTo>
                    <a:pt x="25400" y="1374761"/>
                  </a:lnTo>
                  <a:lnTo>
                    <a:pt x="12700" y="1374761"/>
                  </a:lnTo>
                  <a:lnTo>
                    <a:pt x="12700" y="1361677"/>
                  </a:lnTo>
                  <a:lnTo>
                    <a:pt x="24396700" y="1361677"/>
                  </a:lnTo>
                  <a:lnTo>
                    <a:pt x="24396700" y="1374761"/>
                  </a:lnTo>
                  <a:lnTo>
                    <a:pt x="24384000" y="1374761"/>
                  </a:lnTo>
                  <a:lnTo>
                    <a:pt x="24384000" y="13084"/>
                  </a:lnTo>
                  <a:lnTo>
                    <a:pt x="24396700" y="13084"/>
                  </a:lnTo>
                  <a:lnTo>
                    <a:pt x="24396700" y="26168"/>
                  </a:lnTo>
                  <a:lnTo>
                    <a:pt x="12700" y="261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4409400" cy="138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 spc="44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        PROBLEM STATEMENT: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191125"/>
            <a:ext cx="7092156" cy="318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42"/>
              </a:lnSpc>
              <a:spcBef>
                <a:spcPct val="0"/>
              </a:spcBef>
            </a:pPr>
            <a:r>
              <a:rPr lang="en-US" sz="4576" b="1" spc="41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What we plan to do:</a:t>
            </a:r>
          </a:p>
          <a:p>
            <a:pPr algn="just">
              <a:lnSpc>
                <a:spcPts val="4510"/>
              </a:lnSpc>
              <a:spcBef>
                <a:spcPct val="0"/>
              </a:spcBef>
            </a:pPr>
            <a:endParaRPr lang="en-US" sz="4576" b="1" spc="41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l">
              <a:lnSpc>
                <a:spcPts val="3970"/>
              </a:lnSpc>
              <a:spcBef>
                <a:spcPct val="0"/>
              </a:spcBef>
            </a:pPr>
            <a:r>
              <a:rPr lang="en-US" sz="3676" b="1" spc="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To build an algorithm to detect the start of seismic events, enabling the lander to send only useful data, saving power and bandwidth.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81507"/>
            <a:ext cx="9106909" cy="132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9"/>
              </a:lnSpc>
              <a:spcBef>
                <a:spcPct val="0"/>
              </a:spcBef>
            </a:pPr>
            <a:r>
              <a:rPr lang="en-US" sz="4749" b="1" spc="4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The challenge is to identify seismic events amidst noise.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-9525"/>
            <a:ext cx="18307050" cy="1040869"/>
            <a:chOff x="0" y="0"/>
            <a:chExt cx="24409400" cy="1387825"/>
          </a:xfrm>
        </p:grpSpPr>
        <p:sp>
          <p:nvSpPr>
            <p:cNvPr id="3" name="Freeform 3"/>
            <p:cNvSpPr/>
            <p:nvPr/>
          </p:nvSpPr>
          <p:spPr>
            <a:xfrm>
              <a:off x="12700" y="13084"/>
              <a:ext cx="24384000" cy="1361677"/>
            </a:xfrm>
            <a:custGeom>
              <a:avLst/>
              <a:gdLst/>
              <a:ahLst/>
              <a:cxnLst/>
              <a:rect l="l" t="t" r="r" b="b"/>
              <a:pathLst>
                <a:path w="24384000" h="1361677">
                  <a:moveTo>
                    <a:pt x="0" y="0"/>
                  </a:moveTo>
                  <a:lnTo>
                    <a:pt x="24384000" y="0"/>
                  </a:lnTo>
                  <a:lnTo>
                    <a:pt x="24384000" y="1361677"/>
                  </a:lnTo>
                  <a:lnTo>
                    <a:pt x="0" y="1361677"/>
                  </a:lnTo>
                  <a:close/>
                </a:path>
              </a:pathLst>
            </a:custGeom>
            <a:solidFill>
              <a:srgbClr val="0096C7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387844"/>
            </a:xfrm>
            <a:custGeom>
              <a:avLst/>
              <a:gdLst/>
              <a:ahLst/>
              <a:cxnLst/>
              <a:rect l="l" t="t" r="r" b="b"/>
              <a:pathLst>
                <a:path w="24409400" h="1387844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888"/>
                    <a:pt x="24409400" y="13084"/>
                  </a:cubicBezTo>
                  <a:lnTo>
                    <a:pt x="24409400" y="1374761"/>
                  </a:lnTo>
                  <a:cubicBezTo>
                    <a:pt x="24409400" y="1381957"/>
                    <a:pt x="24403686" y="1387844"/>
                    <a:pt x="24396700" y="1387844"/>
                  </a:cubicBezTo>
                  <a:lnTo>
                    <a:pt x="12700" y="1387844"/>
                  </a:lnTo>
                  <a:cubicBezTo>
                    <a:pt x="5715" y="1387844"/>
                    <a:pt x="0" y="1381957"/>
                    <a:pt x="0" y="1374761"/>
                  </a:cubicBezTo>
                  <a:lnTo>
                    <a:pt x="0" y="13084"/>
                  </a:lnTo>
                  <a:cubicBezTo>
                    <a:pt x="0" y="5888"/>
                    <a:pt x="5715" y="0"/>
                    <a:pt x="12700" y="0"/>
                  </a:cubicBezTo>
                  <a:moveTo>
                    <a:pt x="12700" y="26168"/>
                  </a:moveTo>
                  <a:lnTo>
                    <a:pt x="12700" y="13084"/>
                  </a:lnTo>
                  <a:lnTo>
                    <a:pt x="25400" y="13084"/>
                  </a:lnTo>
                  <a:lnTo>
                    <a:pt x="25400" y="1374761"/>
                  </a:lnTo>
                  <a:lnTo>
                    <a:pt x="12700" y="1374761"/>
                  </a:lnTo>
                  <a:lnTo>
                    <a:pt x="12700" y="1361677"/>
                  </a:lnTo>
                  <a:lnTo>
                    <a:pt x="24396700" y="1361677"/>
                  </a:lnTo>
                  <a:lnTo>
                    <a:pt x="24396700" y="1374761"/>
                  </a:lnTo>
                  <a:lnTo>
                    <a:pt x="24384000" y="1374761"/>
                  </a:lnTo>
                  <a:lnTo>
                    <a:pt x="24384000" y="13084"/>
                  </a:lnTo>
                  <a:lnTo>
                    <a:pt x="24396700" y="13084"/>
                  </a:lnTo>
                  <a:lnTo>
                    <a:pt x="24396700" y="26168"/>
                  </a:lnTo>
                  <a:lnTo>
                    <a:pt x="12700" y="261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4409400" cy="138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 spc="44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        OBJECTIVES AND APPROACH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80063" y="2081255"/>
            <a:ext cx="7184991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30"/>
              </a:lnSpc>
              <a:spcBef>
                <a:spcPct val="0"/>
              </a:spcBef>
            </a:pPr>
            <a:r>
              <a:rPr lang="en-US" sz="9750" u="none" strike="noStrike" spc="91" dirty="0">
                <a:solidFill>
                  <a:srgbClr val="FFFFFF"/>
                </a:solidFill>
                <a:highlight>
                  <a:srgbClr val="000080"/>
                </a:highlight>
                <a:latin typeface="TT Rounds Condensed"/>
                <a:ea typeface="TT Rounds Condensed"/>
                <a:cs typeface="TT Rounds Condensed"/>
                <a:sym typeface="TT Rounds Condensed"/>
              </a:rPr>
              <a:t>Approach: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9497" y="2081255"/>
            <a:ext cx="7388553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30"/>
              </a:lnSpc>
            </a:pPr>
            <a:r>
              <a:rPr lang="en-US" sz="9750" spc="91" dirty="0">
                <a:solidFill>
                  <a:srgbClr val="FFFFFF"/>
                </a:solidFill>
                <a:highlight>
                  <a:srgbClr val="000080"/>
                </a:highlight>
                <a:latin typeface="TT Rounds Condensed"/>
                <a:ea typeface="TT Rounds Condensed"/>
                <a:cs typeface="TT Rounds Condensed"/>
                <a:sym typeface="TT Rounds Condensed"/>
              </a:rPr>
              <a:t>Objectives: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7990" y="4563168"/>
            <a:ext cx="7416461" cy="911635"/>
            <a:chOff x="0" y="0"/>
            <a:chExt cx="9888614" cy="121551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271146" cy="1215514"/>
              <a:chOff x="0" y="0"/>
              <a:chExt cx="251091" cy="24010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51091" cy="240102"/>
              </a:xfrm>
              <a:custGeom>
                <a:avLst/>
                <a:gdLst/>
                <a:ahLst/>
                <a:cxnLst/>
                <a:rect l="l" t="t" r="r" b="b"/>
                <a:pathLst>
                  <a:path w="251091" h="240102">
                    <a:moveTo>
                      <a:pt x="120051" y="0"/>
                    </a:moveTo>
                    <a:lnTo>
                      <a:pt x="131040" y="0"/>
                    </a:lnTo>
                    <a:cubicBezTo>
                      <a:pt x="162879" y="0"/>
                      <a:pt x="193415" y="12648"/>
                      <a:pt x="215928" y="35162"/>
                    </a:cubicBezTo>
                    <a:cubicBezTo>
                      <a:pt x="238442" y="57676"/>
                      <a:pt x="251091" y="88211"/>
                      <a:pt x="251091" y="120051"/>
                    </a:cubicBezTo>
                    <a:lnTo>
                      <a:pt x="251091" y="120051"/>
                    </a:lnTo>
                    <a:cubicBezTo>
                      <a:pt x="251091" y="186353"/>
                      <a:pt x="197342" y="240102"/>
                      <a:pt x="131040" y="240102"/>
                    </a:cubicBezTo>
                    <a:lnTo>
                      <a:pt x="120051" y="240102"/>
                    </a:lnTo>
                    <a:cubicBezTo>
                      <a:pt x="53749" y="240102"/>
                      <a:pt x="0" y="186353"/>
                      <a:pt x="0" y="120051"/>
                    </a:cubicBezTo>
                    <a:lnTo>
                      <a:pt x="0" y="120051"/>
                    </a:lnTo>
                    <a:cubicBezTo>
                      <a:pt x="0" y="53749"/>
                      <a:pt x="53749" y="0"/>
                      <a:pt x="120051" y="0"/>
                    </a:cubicBezTo>
                    <a:close/>
                  </a:path>
                </a:pathLst>
              </a:custGeom>
              <a:solidFill>
                <a:srgbClr val="00008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51091" cy="2877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</a:t>
                </a: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692600" y="309129"/>
              <a:ext cx="8196014" cy="616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2"/>
                </a:lnSpc>
              </a:pPr>
              <a:r>
                <a:rPr lang="en-US" sz="3150" b="1" spc="29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Detect seismic events within noise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7990" y="5689373"/>
            <a:ext cx="7416461" cy="911635"/>
            <a:chOff x="0" y="0"/>
            <a:chExt cx="9888614" cy="1215514"/>
          </a:xfrm>
        </p:grpSpPr>
        <p:sp>
          <p:nvSpPr>
            <p:cNvPr id="14" name="TextBox 14"/>
            <p:cNvSpPr txBox="1"/>
            <p:nvPr/>
          </p:nvSpPr>
          <p:spPr>
            <a:xfrm>
              <a:off x="1692600" y="19050"/>
              <a:ext cx="8196014" cy="1187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2"/>
                </a:lnSpc>
              </a:pPr>
              <a:r>
                <a:rPr lang="en-US" sz="3150" b="1" spc="29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Minimize computational cost and power consumption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0"/>
              <a:ext cx="1271146" cy="1215514"/>
              <a:chOff x="0" y="0"/>
              <a:chExt cx="251091" cy="2401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51091" cy="240102"/>
              </a:xfrm>
              <a:custGeom>
                <a:avLst/>
                <a:gdLst/>
                <a:ahLst/>
                <a:cxnLst/>
                <a:rect l="l" t="t" r="r" b="b"/>
                <a:pathLst>
                  <a:path w="251091" h="240102">
                    <a:moveTo>
                      <a:pt x="120051" y="0"/>
                    </a:moveTo>
                    <a:lnTo>
                      <a:pt x="131040" y="0"/>
                    </a:lnTo>
                    <a:cubicBezTo>
                      <a:pt x="162879" y="0"/>
                      <a:pt x="193415" y="12648"/>
                      <a:pt x="215928" y="35162"/>
                    </a:cubicBezTo>
                    <a:cubicBezTo>
                      <a:pt x="238442" y="57676"/>
                      <a:pt x="251091" y="88211"/>
                      <a:pt x="251091" y="120051"/>
                    </a:cubicBezTo>
                    <a:lnTo>
                      <a:pt x="251091" y="120051"/>
                    </a:lnTo>
                    <a:cubicBezTo>
                      <a:pt x="251091" y="186353"/>
                      <a:pt x="197342" y="240102"/>
                      <a:pt x="131040" y="240102"/>
                    </a:cubicBezTo>
                    <a:lnTo>
                      <a:pt x="120051" y="240102"/>
                    </a:lnTo>
                    <a:cubicBezTo>
                      <a:pt x="53749" y="240102"/>
                      <a:pt x="0" y="186353"/>
                      <a:pt x="0" y="120051"/>
                    </a:cubicBezTo>
                    <a:lnTo>
                      <a:pt x="0" y="120051"/>
                    </a:lnTo>
                    <a:cubicBezTo>
                      <a:pt x="0" y="53749"/>
                      <a:pt x="53749" y="0"/>
                      <a:pt x="120051" y="0"/>
                    </a:cubicBezTo>
                    <a:close/>
                  </a:path>
                </a:pathLst>
              </a:custGeom>
              <a:solidFill>
                <a:srgbClr val="00008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51091" cy="2877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</a:t>
                </a: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137990" y="6988926"/>
            <a:ext cx="7416461" cy="911635"/>
            <a:chOff x="0" y="0"/>
            <a:chExt cx="9888614" cy="1215514"/>
          </a:xfrm>
        </p:grpSpPr>
        <p:sp>
          <p:nvSpPr>
            <p:cNvPr id="19" name="TextBox 19"/>
            <p:cNvSpPr txBox="1"/>
            <p:nvPr/>
          </p:nvSpPr>
          <p:spPr>
            <a:xfrm>
              <a:off x="1692600" y="19050"/>
              <a:ext cx="8196014" cy="1187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2"/>
                </a:lnSpc>
              </a:pPr>
              <a:r>
                <a:rPr lang="en-US" sz="3150" b="1" spc="29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Develop an efficient detection algorithm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0" y="0"/>
              <a:ext cx="1271146" cy="1215514"/>
              <a:chOff x="0" y="0"/>
              <a:chExt cx="251091" cy="24010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51091" cy="240102"/>
              </a:xfrm>
              <a:custGeom>
                <a:avLst/>
                <a:gdLst/>
                <a:ahLst/>
                <a:cxnLst/>
                <a:rect l="l" t="t" r="r" b="b"/>
                <a:pathLst>
                  <a:path w="251091" h="240102">
                    <a:moveTo>
                      <a:pt x="120051" y="0"/>
                    </a:moveTo>
                    <a:lnTo>
                      <a:pt x="131040" y="0"/>
                    </a:lnTo>
                    <a:cubicBezTo>
                      <a:pt x="162879" y="0"/>
                      <a:pt x="193415" y="12648"/>
                      <a:pt x="215928" y="35162"/>
                    </a:cubicBezTo>
                    <a:cubicBezTo>
                      <a:pt x="238442" y="57676"/>
                      <a:pt x="251091" y="88211"/>
                      <a:pt x="251091" y="120051"/>
                    </a:cubicBezTo>
                    <a:lnTo>
                      <a:pt x="251091" y="120051"/>
                    </a:lnTo>
                    <a:cubicBezTo>
                      <a:pt x="251091" y="186353"/>
                      <a:pt x="197342" y="240102"/>
                      <a:pt x="131040" y="240102"/>
                    </a:cubicBezTo>
                    <a:lnTo>
                      <a:pt x="120051" y="240102"/>
                    </a:lnTo>
                    <a:cubicBezTo>
                      <a:pt x="53749" y="240102"/>
                      <a:pt x="0" y="186353"/>
                      <a:pt x="0" y="120051"/>
                    </a:cubicBezTo>
                    <a:lnTo>
                      <a:pt x="0" y="120051"/>
                    </a:lnTo>
                    <a:cubicBezTo>
                      <a:pt x="0" y="53749"/>
                      <a:pt x="53749" y="0"/>
                      <a:pt x="120051" y="0"/>
                    </a:cubicBezTo>
                    <a:close/>
                  </a:path>
                </a:pathLst>
              </a:custGeom>
              <a:solidFill>
                <a:srgbClr val="00008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251091" cy="2877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1137990" y="8201805"/>
            <a:ext cx="7416461" cy="911635"/>
            <a:chOff x="0" y="0"/>
            <a:chExt cx="9888614" cy="1215514"/>
          </a:xfrm>
        </p:grpSpPr>
        <p:sp>
          <p:nvSpPr>
            <p:cNvPr id="24" name="TextBox 24"/>
            <p:cNvSpPr txBox="1"/>
            <p:nvPr/>
          </p:nvSpPr>
          <p:spPr>
            <a:xfrm>
              <a:off x="1692600" y="19050"/>
              <a:ext cx="8196014" cy="1187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2"/>
                </a:lnSpc>
              </a:pPr>
              <a:r>
                <a:rPr lang="en-US" sz="3150" b="1" spc="29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Optimize data for transmission back to Earth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0" y="0"/>
              <a:ext cx="1271146" cy="1215514"/>
              <a:chOff x="0" y="0"/>
              <a:chExt cx="251091" cy="24010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51091" cy="240102"/>
              </a:xfrm>
              <a:custGeom>
                <a:avLst/>
                <a:gdLst/>
                <a:ahLst/>
                <a:cxnLst/>
                <a:rect l="l" t="t" r="r" b="b"/>
                <a:pathLst>
                  <a:path w="251091" h="240102">
                    <a:moveTo>
                      <a:pt x="120051" y="0"/>
                    </a:moveTo>
                    <a:lnTo>
                      <a:pt x="131040" y="0"/>
                    </a:lnTo>
                    <a:cubicBezTo>
                      <a:pt x="162879" y="0"/>
                      <a:pt x="193415" y="12648"/>
                      <a:pt x="215928" y="35162"/>
                    </a:cubicBezTo>
                    <a:cubicBezTo>
                      <a:pt x="238442" y="57676"/>
                      <a:pt x="251091" y="88211"/>
                      <a:pt x="251091" y="120051"/>
                    </a:cubicBezTo>
                    <a:lnTo>
                      <a:pt x="251091" y="120051"/>
                    </a:lnTo>
                    <a:cubicBezTo>
                      <a:pt x="251091" y="186353"/>
                      <a:pt x="197342" y="240102"/>
                      <a:pt x="131040" y="240102"/>
                    </a:cubicBezTo>
                    <a:lnTo>
                      <a:pt x="120051" y="240102"/>
                    </a:lnTo>
                    <a:cubicBezTo>
                      <a:pt x="53749" y="240102"/>
                      <a:pt x="0" y="186353"/>
                      <a:pt x="0" y="120051"/>
                    </a:cubicBezTo>
                    <a:lnTo>
                      <a:pt x="0" y="120051"/>
                    </a:lnTo>
                    <a:cubicBezTo>
                      <a:pt x="0" y="53749"/>
                      <a:pt x="53749" y="0"/>
                      <a:pt x="120051" y="0"/>
                    </a:cubicBezTo>
                    <a:close/>
                  </a:path>
                </a:pathLst>
              </a:custGeom>
              <a:solidFill>
                <a:srgbClr val="00008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251091" cy="2877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</a:t>
                </a:r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12038979" y="5568202"/>
            <a:ext cx="3439542" cy="131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2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An API to interactively identify seismic events using time and threshold parameters.</a:t>
            </a:r>
          </a:p>
        </p:txBody>
      </p:sp>
      <p:sp>
        <p:nvSpPr>
          <p:cNvPr id="29" name="AutoShape 29"/>
          <p:cNvSpPr/>
          <p:nvPr/>
        </p:nvSpPr>
        <p:spPr>
          <a:xfrm flipH="1">
            <a:off x="11218564" y="4026160"/>
            <a:ext cx="0" cy="47058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30" name="AutoShape 30"/>
          <p:cNvSpPr/>
          <p:nvPr/>
        </p:nvSpPr>
        <p:spPr>
          <a:xfrm>
            <a:off x="11218564" y="5093335"/>
            <a:ext cx="9859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31" name="TextBox 31"/>
          <p:cNvSpPr txBox="1"/>
          <p:nvPr/>
        </p:nvSpPr>
        <p:spPr>
          <a:xfrm>
            <a:off x="12204512" y="4894296"/>
            <a:ext cx="3036371" cy="42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b="1" spc="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Manual Detection 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1218564" y="7747297"/>
            <a:ext cx="9859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33" name="TextBox 33"/>
          <p:cNvSpPr txBox="1"/>
          <p:nvPr/>
        </p:nvSpPr>
        <p:spPr>
          <a:xfrm>
            <a:off x="12204512" y="7548259"/>
            <a:ext cx="3589160" cy="42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b="1" spc="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Automated Detection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66876" y="8222560"/>
            <a:ext cx="3511645" cy="131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2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Develop a Statistical algorithm to automatically detect seismic events in the noise.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-9525"/>
            <a:ext cx="18307050" cy="1040869"/>
            <a:chOff x="0" y="0"/>
            <a:chExt cx="24409400" cy="1387825"/>
          </a:xfrm>
        </p:grpSpPr>
        <p:sp>
          <p:nvSpPr>
            <p:cNvPr id="3" name="Freeform 3"/>
            <p:cNvSpPr/>
            <p:nvPr/>
          </p:nvSpPr>
          <p:spPr>
            <a:xfrm>
              <a:off x="12700" y="13084"/>
              <a:ext cx="24384000" cy="1361677"/>
            </a:xfrm>
            <a:custGeom>
              <a:avLst/>
              <a:gdLst/>
              <a:ahLst/>
              <a:cxnLst/>
              <a:rect l="l" t="t" r="r" b="b"/>
              <a:pathLst>
                <a:path w="24384000" h="1361677">
                  <a:moveTo>
                    <a:pt x="0" y="0"/>
                  </a:moveTo>
                  <a:lnTo>
                    <a:pt x="24384000" y="0"/>
                  </a:lnTo>
                  <a:lnTo>
                    <a:pt x="24384000" y="1361677"/>
                  </a:lnTo>
                  <a:lnTo>
                    <a:pt x="0" y="1361677"/>
                  </a:lnTo>
                  <a:close/>
                </a:path>
              </a:pathLst>
            </a:custGeom>
            <a:solidFill>
              <a:srgbClr val="0096C7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387844"/>
            </a:xfrm>
            <a:custGeom>
              <a:avLst/>
              <a:gdLst/>
              <a:ahLst/>
              <a:cxnLst/>
              <a:rect l="l" t="t" r="r" b="b"/>
              <a:pathLst>
                <a:path w="24409400" h="1387844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888"/>
                    <a:pt x="24409400" y="13084"/>
                  </a:cubicBezTo>
                  <a:lnTo>
                    <a:pt x="24409400" y="1374761"/>
                  </a:lnTo>
                  <a:cubicBezTo>
                    <a:pt x="24409400" y="1381957"/>
                    <a:pt x="24403686" y="1387844"/>
                    <a:pt x="24396700" y="1387844"/>
                  </a:cubicBezTo>
                  <a:lnTo>
                    <a:pt x="12700" y="1387844"/>
                  </a:lnTo>
                  <a:cubicBezTo>
                    <a:pt x="5715" y="1387844"/>
                    <a:pt x="0" y="1381957"/>
                    <a:pt x="0" y="1374761"/>
                  </a:cubicBezTo>
                  <a:lnTo>
                    <a:pt x="0" y="13084"/>
                  </a:lnTo>
                  <a:cubicBezTo>
                    <a:pt x="0" y="5888"/>
                    <a:pt x="5715" y="0"/>
                    <a:pt x="12700" y="0"/>
                  </a:cubicBezTo>
                  <a:moveTo>
                    <a:pt x="12700" y="26168"/>
                  </a:moveTo>
                  <a:lnTo>
                    <a:pt x="12700" y="13084"/>
                  </a:lnTo>
                  <a:lnTo>
                    <a:pt x="25400" y="13084"/>
                  </a:lnTo>
                  <a:lnTo>
                    <a:pt x="25400" y="1374761"/>
                  </a:lnTo>
                  <a:lnTo>
                    <a:pt x="12700" y="1374761"/>
                  </a:lnTo>
                  <a:lnTo>
                    <a:pt x="12700" y="1361677"/>
                  </a:lnTo>
                  <a:lnTo>
                    <a:pt x="24396700" y="1361677"/>
                  </a:lnTo>
                  <a:lnTo>
                    <a:pt x="24396700" y="1374761"/>
                  </a:lnTo>
                  <a:lnTo>
                    <a:pt x="24384000" y="1374761"/>
                  </a:lnTo>
                  <a:lnTo>
                    <a:pt x="24384000" y="13084"/>
                  </a:lnTo>
                  <a:lnTo>
                    <a:pt x="24396700" y="13084"/>
                  </a:lnTo>
                  <a:lnTo>
                    <a:pt x="24396700" y="26168"/>
                  </a:lnTo>
                  <a:lnTo>
                    <a:pt x="12700" y="261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4409400" cy="138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 spc="44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        CODE WORKFLOW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10916" y="2959193"/>
            <a:ext cx="3086100" cy="1643001"/>
            <a:chOff x="0" y="0"/>
            <a:chExt cx="4114800" cy="219066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287020"/>
              <a:ext cx="4114800" cy="1903647"/>
              <a:chOff x="0" y="0"/>
              <a:chExt cx="812800" cy="37602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37602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76029">
                    <a:moveTo>
                      <a:pt x="188015" y="0"/>
                    </a:moveTo>
                    <a:lnTo>
                      <a:pt x="624785" y="0"/>
                    </a:lnTo>
                    <a:cubicBezTo>
                      <a:pt x="674650" y="0"/>
                      <a:pt x="722472" y="19809"/>
                      <a:pt x="757732" y="55068"/>
                    </a:cubicBezTo>
                    <a:cubicBezTo>
                      <a:pt x="792991" y="90328"/>
                      <a:pt x="812800" y="138150"/>
                      <a:pt x="812800" y="188015"/>
                    </a:cubicBezTo>
                    <a:lnTo>
                      <a:pt x="812800" y="188015"/>
                    </a:lnTo>
                    <a:cubicBezTo>
                      <a:pt x="812800" y="237879"/>
                      <a:pt x="792991" y="285701"/>
                      <a:pt x="757732" y="320961"/>
                    </a:cubicBezTo>
                    <a:cubicBezTo>
                      <a:pt x="722472" y="356220"/>
                      <a:pt x="674650" y="376029"/>
                      <a:pt x="624785" y="376029"/>
                    </a:cubicBezTo>
                    <a:lnTo>
                      <a:pt x="188015" y="376029"/>
                    </a:lnTo>
                    <a:cubicBezTo>
                      <a:pt x="138150" y="376029"/>
                      <a:pt x="90328" y="356220"/>
                      <a:pt x="55068" y="320961"/>
                    </a:cubicBezTo>
                    <a:cubicBezTo>
                      <a:pt x="19809" y="285701"/>
                      <a:pt x="0" y="237879"/>
                      <a:pt x="0" y="188015"/>
                    </a:cubicBezTo>
                    <a:lnTo>
                      <a:pt x="0" y="188015"/>
                    </a:lnTo>
                    <a:cubicBezTo>
                      <a:pt x="0" y="138150"/>
                      <a:pt x="19809" y="90328"/>
                      <a:pt x="55068" y="55068"/>
                    </a:cubicBezTo>
                    <a:cubicBezTo>
                      <a:pt x="90328" y="19809"/>
                      <a:pt x="138150" y="0"/>
                      <a:pt x="188015" y="0"/>
                    </a:cubicBezTo>
                    <a:close/>
                  </a:path>
                </a:pathLst>
              </a:custGeom>
              <a:solidFill>
                <a:srgbClr val="0077B6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12800" cy="356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2"/>
                  </a:lnSpc>
                </a:pPr>
                <a:r>
                  <a:rPr lang="en-US" sz="2400" b="1" spc="22">
                    <a:solidFill>
                      <a:srgbClr val="FFFFFF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Data Loading</a:t>
                </a:r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88125" y="0"/>
              <a:ext cx="883618" cy="883618"/>
            </a:xfrm>
            <a:custGeom>
              <a:avLst/>
              <a:gdLst/>
              <a:ahLst/>
              <a:cxnLst/>
              <a:rect l="l" t="t" r="r" b="b"/>
              <a:pathLst>
                <a:path w="883618" h="883618">
                  <a:moveTo>
                    <a:pt x="0" y="0"/>
                  </a:moveTo>
                  <a:lnTo>
                    <a:pt x="883618" y="0"/>
                  </a:lnTo>
                  <a:lnTo>
                    <a:pt x="883618" y="883618"/>
                  </a:lnTo>
                  <a:lnTo>
                    <a:pt x="0" y="88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011361" y="6533357"/>
            <a:ext cx="3086100" cy="1643001"/>
            <a:chOff x="0" y="0"/>
            <a:chExt cx="4114800" cy="219066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87020"/>
              <a:ext cx="4114800" cy="1903647"/>
              <a:chOff x="0" y="0"/>
              <a:chExt cx="812800" cy="3760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37602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76029">
                    <a:moveTo>
                      <a:pt x="50173" y="0"/>
                    </a:moveTo>
                    <a:lnTo>
                      <a:pt x="762627" y="0"/>
                    </a:lnTo>
                    <a:cubicBezTo>
                      <a:pt x="775934" y="0"/>
                      <a:pt x="788695" y="5286"/>
                      <a:pt x="798105" y="14695"/>
                    </a:cubicBezTo>
                    <a:cubicBezTo>
                      <a:pt x="807514" y="24105"/>
                      <a:pt x="812800" y="36866"/>
                      <a:pt x="812800" y="50173"/>
                    </a:cubicBezTo>
                    <a:lnTo>
                      <a:pt x="812800" y="325856"/>
                    </a:lnTo>
                    <a:cubicBezTo>
                      <a:pt x="812800" y="339163"/>
                      <a:pt x="807514" y="351925"/>
                      <a:pt x="798105" y="361334"/>
                    </a:cubicBezTo>
                    <a:cubicBezTo>
                      <a:pt x="788695" y="370743"/>
                      <a:pt x="775934" y="376029"/>
                      <a:pt x="762627" y="376029"/>
                    </a:cubicBezTo>
                    <a:lnTo>
                      <a:pt x="50173" y="376029"/>
                    </a:lnTo>
                    <a:cubicBezTo>
                      <a:pt x="36866" y="376029"/>
                      <a:pt x="24105" y="370743"/>
                      <a:pt x="14695" y="361334"/>
                    </a:cubicBezTo>
                    <a:cubicBezTo>
                      <a:pt x="5286" y="351925"/>
                      <a:pt x="0" y="339163"/>
                      <a:pt x="0" y="325856"/>
                    </a:cubicBezTo>
                    <a:lnTo>
                      <a:pt x="0" y="50173"/>
                    </a:lnTo>
                    <a:cubicBezTo>
                      <a:pt x="0" y="36866"/>
                      <a:pt x="5286" y="24105"/>
                      <a:pt x="14695" y="14695"/>
                    </a:cubicBezTo>
                    <a:cubicBezTo>
                      <a:pt x="24105" y="5286"/>
                      <a:pt x="36866" y="0"/>
                      <a:pt x="50173" y="0"/>
                    </a:cubicBezTo>
                    <a:close/>
                  </a:path>
                </a:pathLst>
              </a:custGeom>
              <a:solidFill>
                <a:srgbClr val="0077B6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812800" cy="356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2"/>
                  </a:lnSpc>
                </a:pPr>
                <a:r>
                  <a:rPr lang="en-US" sz="2400" b="1" spc="22">
                    <a:solidFill>
                      <a:srgbClr val="FFFFFF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Data Preprocessing</a:t>
                </a:r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3933" y="0"/>
              <a:ext cx="756939" cy="813913"/>
            </a:xfrm>
            <a:custGeom>
              <a:avLst/>
              <a:gdLst/>
              <a:ahLst/>
              <a:cxnLst/>
              <a:rect l="l" t="t" r="r" b="b"/>
              <a:pathLst>
                <a:path w="756939" h="813913">
                  <a:moveTo>
                    <a:pt x="0" y="0"/>
                  </a:moveTo>
                  <a:lnTo>
                    <a:pt x="756939" y="0"/>
                  </a:lnTo>
                  <a:lnTo>
                    <a:pt x="756939" y="813913"/>
                  </a:lnTo>
                  <a:lnTo>
                    <a:pt x="0" y="813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4344729" y="3101561"/>
            <a:ext cx="3086100" cy="1427735"/>
            <a:chOff x="0" y="0"/>
            <a:chExt cx="812800" cy="3760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376029"/>
            </a:xfrm>
            <a:custGeom>
              <a:avLst/>
              <a:gdLst/>
              <a:ahLst/>
              <a:cxnLst/>
              <a:rect l="l" t="t" r="r" b="b"/>
              <a:pathLst>
                <a:path w="812800" h="376029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325856"/>
                  </a:lnTo>
                  <a:cubicBezTo>
                    <a:pt x="812800" y="339163"/>
                    <a:pt x="807514" y="351925"/>
                    <a:pt x="798105" y="361334"/>
                  </a:cubicBezTo>
                  <a:cubicBezTo>
                    <a:pt x="788695" y="370743"/>
                    <a:pt x="775934" y="376029"/>
                    <a:pt x="762627" y="376029"/>
                  </a:cubicBezTo>
                  <a:lnTo>
                    <a:pt x="50173" y="376029"/>
                  </a:lnTo>
                  <a:cubicBezTo>
                    <a:pt x="36866" y="376029"/>
                    <a:pt x="24105" y="370743"/>
                    <a:pt x="14695" y="361334"/>
                  </a:cubicBezTo>
                  <a:cubicBezTo>
                    <a:pt x="5286" y="351925"/>
                    <a:pt x="0" y="339163"/>
                    <a:pt x="0" y="325856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77B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812800" cy="356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22" dirty="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Manual Least Square Fitting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90559" y="2999596"/>
            <a:ext cx="3086100" cy="1655994"/>
            <a:chOff x="0" y="0"/>
            <a:chExt cx="4114800" cy="220799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304345"/>
              <a:ext cx="4114800" cy="1903647"/>
              <a:chOff x="0" y="0"/>
              <a:chExt cx="812800" cy="37602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37602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76029">
                    <a:moveTo>
                      <a:pt x="50173" y="0"/>
                    </a:moveTo>
                    <a:lnTo>
                      <a:pt x="762627" y="0"/>
                    </a:lnTo>
                    <a:cubicBezTo>
                      <a:pt x="775934" y="0"/>
                      <a:pt x="788695" y="5286"/>
                      <a:pt x="798105" y="14695"/>
                    </a:cubicBezTo>
                    <a:cubicBezTo>
                      <a:pt x="807514" y="24105"/>
                      <a:pt x="812800" y="36866"/>
                      <a:pt x="812800" y="50173"/>
                    </a:cubicBezTo>
                    <a:lnTo>
                      <a:pt x="812800" y="325856"/>
                    </a:lnTo>
                    <a:cubicBezTo>
                      <a:pt x="812800" y="339163"/>
                      <a:pt x="807514" y="351925"/>
                      <a:pt x="798105" y="361334"/>
                    </a:cubicBezTo>
                    <a:cubicBezTo>
                      <a:pt x="788695" y="370743"/>
                      <a:pt x="775934" y="376029"/>
                      <a:pt x="762627" y="376029"/>
                    </a:cubicBezTo>
                    <a:lnTo>
                      <a:pt x="50173" y="376029"/>
                    </a:lnTo>
                    <a:cubicBezTo>
                      <a:pt x="36866" y="376029"/>
                      <a:pt x="24105" y="370743"/>
                      <a:pt x="14695" y="361334"/>
                    </a:cubicBezTo>
                    <a:cubicBezTo>
                      <a:pt x="5286" y="351925"/>
                      <a:pt x="0" y="339163"/>
                      <a:pt x="0" y="325856"/>
                    </a:cubicBezTo>
                    <a:lnTo>
                      <a:pt x="0" y="50173"/>
                    </a:lnTo>
                    <a:cubicBezTo>
                      <a:pt x="0" y="36866"/>
                      <a:pt x="5286" y="24105"/>
                      <a:pt x="14695" y="14695"/>
                    </a:cubicBezTo>
                    <a:cubicBezTo>
                      <a:pt x="24105" y="5286"/>
                      <a:pt x="36866" y="0"/>
                      <a:pt x="50173" y="0"/>
                    </a:cubicBezTo>
                    <a:close/>
                  </a:path>
                </a:pathLst>
              </a:custGeom>
              <a:solidFill>
                <a:srgbClr val="0077B6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812800" cy="356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2"/>
                  </a:lnSpc>
                </a:pPr>
                <a:r>
                  <a:rPr lang="en-US" sz="2400" b="1" spc="22" dirty="0">
                    <a:solidFill>
                      <a:srgbClr val="FFFFFF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Backtracking for Seismic Event Detection</a:t>
                </a:r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218461" y="0"/>
              <a:ext cx="588480" cy="588480"/>
            </a:xfrm>
            <a:custGeom>
              <a:avLst/>
              <a:gdLst/>
              <a:ahLst/>
              <a:cxnLst/>
              <a:rect l="l" t="t" r="r" b="b"/>
              <a:pathLst>
                <a:path w="588480" h="588480">
                  <a:moveTo>
                    <a:pt x="0" y="0"/>
                  </a:moveTo>
                  <a:lnTo>
                    <a:pt x="588479" y="0"/>
                  </a:lnTo>
                  <a:lnTo>
                    <a:pt x="588479" y="588480"/>
                  </a:lnTo>
                  <a:lnTo>
                    <a:pt x="0" y="588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2973994" y="6578265"/>
            <a:ext cx="3102666" cy="1427735"/>
            <a:chOff x="-250146" y="-506342"/>
            <a:chExt cx="817163" cy="376029"/>
          </a:xfrm>
        </p:grpSpPr>
        <p:sp>
          <p:nvSpPr>
            <p:cNvPr id="25" name="Freeform 25"/>
            <p:cNvSpPr/>
            <p:nvPr/>
          </p:nvSpPr>
          <p:spPr>
            <a:xfrm>
              <a:off x="-245783" y="-506342"/>
              <a:ext cx="812800" cy="376029"/>
            </a:xfrm>
            <a:custGeom>
              <a:avLst/>
              <a:gdLst/>
              <a:ahLst/>
              <a:cxnLst/>
              <a:rect l="l" t="t" r="r" b="b"/>
              <a:pathLst>
                <a:path w="812800" h="376029">
                  <a:moveTo>
                    <a:pt x="188015" y="0"/>
                  </a:moveTo>
                  <a:lnTo>
                    <a:pt x="624785" y="0"/>
                  </a:lnTo>
                  <a:cubicBezTo>
                    <a:pt x="674650" y="0"/>
                    <a:pt x="722472" y="19809"/>
                    <a:pt x="757732" y="55068"/>
                  </a:cubicBezTo>
                  <a:cubicBezTo>
                    <a:pt x="792991" y="90328"/>
                    <a:pt x="812800" y="138150"/>
                    <a:pt x="812800" y="188015"/>
                  </a:cubicBezTo>
                  <a:lnTo>
                    <a:pt x="812800" y="188015"/>
                  </a:lnTo>
                  <a:cubicBezTo>
                    <a:pt x="812800" y="237879"/>
                    <a:pt x="792991" y="285701"/>
                    <a:pt x="757732" y="320961"/>
                  </a:cubicBezTo>
                  <a:cubicBezTo>
                    <a:pt x="722472" y="356220"/>
                    <a:pt x="674650" y="376029"/>
                    <a:pt x="624785" y="376029"/>
                  </a:cubicBezTo>
                  <a:lnTo>
                    <a:pt x="188015" y="376029"/>
                  </a:lnTo>
                  <a:cubicBezTo>
                    <a:pt x="138150" y="376029"/>
                    <a:pt x="90328" y="356220"/>
                    <a:pt x="55068" y="320961"/>
                  </a:cubicBezTo>
                  <a:cubicBezTo>
                    <a:pt x="19809" y="285701"/>
                    <a:pt x="0" y="237879"/>
                    <a:pt x="0" y="188015"/>
                  </a:cubicBezTo>
                  <a:lnTo>
                    <a:pt x="0" y="188015"/>
                  </a:lnTo>
                  <a:cubicBezTo>
                    <a:pt x="0" y="138150"/>
                    <a:pt x="19809" y="90328"/>
                    <a:pt x="55068" y="55068"/>
                  </a:cubicBezTo>
                  <a:cubicBezTo>
                    <a:pt x="90328" y="19809"/>
                    <a:pt x="138150" y="0"/>
                    <a:pt x="188015" y="0"/>
                  </a:cubicBezTo>
                  <a:close/>
                </a:path>
              </a:pathLst>
            </a:custGeom>
            <a:solidFill>
              <a:srgbClr val="0077B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-250146" y="-491606"/>
              <a:ext cx="812800" cy="356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22" dirty="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Visualization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3202242" y="6275688"/>
            <a:ext cx="684298" cy="684298"/>
          </a:xfrm>
          <a:custGeom>
            <a:avLst/>
            <a:gdLst/>
            <a:ahLst/>
            <a:cxnLst/>
            <a:rect l="l" t="t" r="r" b="b"/>
            <a:pathLst>
              <a:path w="684298" h="684298">
                <a:moveTo>
                  <a:pt x="0" y="0"/>
                </a:moveTo>
                <a:lnTo>
                  <a:pt x="684298" y="0"/>
                </a:lnTo>
                <a:lnTo>
                  <a:pt x="684298" y="684298"/>
                </a:lnTo>
                <a:lnTo>
                  <a:pt x="0" y="684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8" name="Group 28"/>
          <p:cNvGrpSpPr/>
          <p:nvPr/>
        </p:nvGrpSpPr>
        <p:grpSpPr>
          <a:xfrm>
            <a:off x="8608000" y="2309971"/>
            <a:ext cx="3086100" cy="3086100"/>
            <a:chOff x="0" y="0"/>
            <a:chExt cx="4114800" cy="411480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77B6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39700" y="158750"/>
                <a:ext cx="533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2"/>
                  </a:lnSpc>
                </a:pPr>
                <a:r>
                  <a:rPr lang="en-US" sz="2400" b="1" spc="22">
                    <a:solidFill>
                      <a:srgbClr val="FFFFFF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Detecting highest Point</a:t>
                </a:r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758218" y="573611"/>
              <a:ext cx="742794" cy="966236"/>
            </a:xfrm>
            <a:custGeom>
              <a:avLst/>
              <a:gdLst/>
              <a:ahLst/>
              <a:cxnLst/>
              <a:rect l="l" t="t" r="r" b="b"/>
              <a:pathLst>
                <a:path w="742794" h="966236">
                  <a:moveTo>
                    <a:pt x="0" y="0"/>
                  </a:moveTo>
                  <a:lnTo>
                    <a:pt x="742794" y="0"/>
                  </a:lnTo>
                  <a:lnTo>
                    <a:pt x="742794" y="966235"/>
                  </a:lnTo>
                  <a:lnTo>
                    <a:pt x="0" y="96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1357571" y="1588045"/>
            <a:ext cx="8279996" cy="72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Code Workflow: DOT Seismic Detector</a:t>
            </a:r>
          </a:p>
        </p:txBody>
      </p:sp>
      <p:sp>
        <p:nvSpPr>
          <p:cNvPr id="34" name="AutoShape 34"/>
          <p:cNvSpPr/>
          <p:nvPr/>
        </p:nvSpPr>
        <p:spPr>
          <a:xfrm>
            <a:off x="2895599" y="4602193"/>
            <a:ext cx="1" cy="2143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 flipV="1">
            <a:off x="4661048" y="4529296"/>
            <a:ext cx="1" cy="22193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Group 36"/>
          <p:cNvGrpSpPr/>
          <p:nvPr/>
        </p:nvGrpSpPr>
        <p:grpSpPr>
          <a:xfrm>
            <a:off x="6262831" y="6533356"/>
            <a:ext cx="3086100" cy="1643001"/>
            <a:chOff x="0" y="0"/>
            <a:chExt cx="4114800" cy="2190668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287020"/>
              <a:ext cx="4114800" cy="1903647"/>
              <a:chOff x="0" y="0"/>
              <a:chExt cx="812800" cy="37602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37602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76029">
                    <a:moveTo>
                      <a:pt x="50173" y="0"/>
                    </a:moveTo>
                    <a:lnTo>
                      <a:pt x="762627" y="0"/>
                    </a:lnTo>
                    <a:cubicBezTo>
                      <a:pt x="775934" y="0"/>
                      <a:pt x="788695" y="5286"/>
                      <a:pt x="798105" y="14695"/>
                    </a:cubicBezTo>
                    <a:cubicBezTo>
                      <a:pt x="807514" y="24105"/>
                      <a:pt x="812800" y="36866"/>
                      <a:pt x="812800" y="50173"/>
                    </a:cubicBezTo>
                    <a:lnTo>
                      <a:pt x="812800" y="325856"/>
                    </a:lnTo>
                    <a:cubicBezTo>
                      <a:pt x="812800" y="339163"/>
                      <a:pt x="807514" y="351925"/>
                      <a:pt x="798105" y="361334"/>
                    </a:cubicBezTo>
                    <a:cubicBezTo>
                      <a:pt x="788695" y="370743"/>
                      <a:pt x="775934" y="376029"/>
                      <a:pt x="762627" y="376029"/>
                    </a:cubicBezTo>
                    <a:lnTo>
                      <a:pt x="50173" y="376029"/>
                    </a:lnTo>
                    <a:cubicBezTo>
                      <a:pt x="36866" y="376029"/>
                      <a:pt x="24105" y="370743"/>
                      <a:pt x="14695" y="361334"/>
                    </a:cubicBezTo>
                    <a:cubicBezTo>
                      <a:pt x="5286" y="351925"/>
                      <a:pt x="0" y="339163"/>
                      <a:pt x="0" y="325856"/>
                    </a:cubicBezTo>
                    <a:lnTo>
                      <a:pt x="0" y="50173"/>
                    </a:lnTo>
                    <a:cubicBezTo>
                      <a:pt x="0" y="36866"/>
                      <a:pt x="5286" y="24105"/>
                      <a:pt x="14695" y="14695"/>
                    </a:cubicBezTo>
                    <a:cubicBezTo>
                      <a:pt x="24105" y="5286"/>
                      <a:pt x="36866" y="0"/>
                      <a:pt x="50173" y="0"/>
                    </a:cubicBezTo>
                    <a:close/>
                  </a:path>
                </a:pathLst>
              </a:custGeom>
              <a:solidFill>
                <a:srgbClr val="0077B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19050"/>
                <a:ext cx="812800" cy="356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2"/>
                  </a:lnSpc>
                </a:pPr>
                <a:r>
                  <a:rPr lang="en-US" sz="2400" b="1" spc="22">
                    <a:solidFill>
                      <a:srgbClr val="FFFFFF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Moving Average Smoothing</a:t>
                </a:r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117339" y="0"/>
              <a:ext cx="829564" cy="689575"/>
            </a:xfrm>
            <a:custGeom>
              <a:avLst/>
              <a:gdLst/>
              <a:ahLst/>
              <a:cxnLst/>
              <a:rect l="l" t="t" r="r" b="b"/>
              <a:pathLst>
                <a:path w="829564" h="689575">
                  <a:moveTo>
                    <a:pt x="0" y="0"/>
                  </a:moveTo>
                  <a:lnTo>
                    <a:pt x="829564" y="0"/>
                  </a:lnTo>
                  <a:lnTo>
                    <a:pt x="829564" y="689575"/>
                  </a:lnTo>
                  <a:lnTo>
                    <a:pt x="0" y="689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1" name="AutoShape 41"/>
          <p:cNvSpPr/>
          <p:nvPr/>
        </p:nvSpPr>
        <p:spPr>
          <a:xfrm>
            <a:off x="7019100" y="4529296"/>
            <a:ext cx="48437" cy="22159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flipV="1">
            <a:off x="8605501" y="3851591"/>
            <a:ext cx="13047" cy="28937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flipH="1">
            <a:off x="14513810" y="4655590"/>
            <a:ext cx="12625" cy="19622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1">
            <a:extLst>
              <a:ext uri="{FF2B5EF4-FFF2-40B4-BE49-F238E27FC236}">
                <a16:creationId xmlns:a16="http://schemas.microsoft.com/office/drawing/2014/main" id="{346CCF25-1019-42AA-9270-3C21D6AEC944}"/>
              </a:ext>
            </a:extLst>
          </p:cNvPr>
          <p:cNvSpPr/>
          <p:nvPr/>
        </p:nvSpPr>
        <p:spPr>
          <a:xfrm>
            <a:off x="11694099" y="3851592"/>
            <a:ext cx="129646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" y="-12169"/>
            <a:ext cx="18307050" cy="1040869"/>
            <a:chOff x="0" y="0"/>
            <a:chExt cx="24409400" cy="1387825"/>
          </a:xfrm>
        </p:grpSpPr>
        <p:sp>
          <p:nvSpPr>
            <p:cNvPr id="3" name="Freeform 3"/>
            <p:cNvSpPr/>
            <p:nvPr/>
          </p:nvSpPr>
          <p:spPr>
            <a:xfrm>
              <a:off x="12700" y="13084"/>
              <a:ext cx="24384000" cy="1361677"/>
            </a:xfrm>
            <a:custGeom>
              <a:avLst/>
              <a:gdLst/>
              <a:ahLst/>
              <a:cxnLst/>
              <a:rect l="l" t="t" r="r" b="b"/>
              <a:pathLst>
                <a:path w="24384000" h="1361677">
                  <a:moveTo>
                    <a:pt x="0" y="0"/>
                  </a:moveTo>
                  <a:lnTo>
                    <a:pt x="24384000" y="0"/>
                  </a:lnTo>
                  <a:lnTo>
                    <a:pt x="24384000" y="1361677"/>
                  </a:lnTo>
                  <a:lnTo>
                    <a:pt x="0" y="1361677"/>
                  </a:lnTo>
                  <a:close/>
                </a:path>
              </a:pathLst>
            </a:custGeom>
            <a:solidFill>
              <a:srgbClr val="0096C7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387844"/>
            </a:xfrm>
            <a:custGeom>
              <a:avLst/>
              <a:gdLst/>
              <a:ahLst/>
              <a:cxnLst/>
              <a:rect l="l" t="t" r="r" b="b"/>
              <a:pathLst>
                <a:path w="24409400" h="1387844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888"/>
                    <a:pt x="24409400" y="13084"/>
                  </a:cubicBezTo>
                  <a:lnTo>
                    <a:pt x="24409400" y="1374761"/>
                  </a:lnTo>
                  <a:cubicBezTo>
                    <a:pt x="24409400" y="1381957"/>
                    <a:pt x="24403686" y="1387844"/>
                    <a:pt x="24396700" y="1387844"/>
                  </a:cubicBezTo>
                  <a:lnTo>
                    <a:pt x="12700" y="1387844"/>
                  </a:lnTo>
                  <a:cubicBezTo>
                    <a:pt x="5715" y="1387844"/>
                    <a:pt x="0" y="1381957"/>
                    <a:pt x="0" y="1374761"/>
                  </a:cubicBezTo>
                  <a:lnTo>
                    <a:pt x="0" y="13084"/>
                  </a:lnTo>
                  <a:cubicBezTo>
                    <a:pt x="0" y="5888"/>
                    <a:pt x="5715" y="0"/>
                    <a:pt x="12700" y="0"/>
                  </a:cubicBezTo>
                  <a:moveTo>
                    <a:pt x="12700" y="26168"/>
                  </a:moveTo>
                  <a:lnTo>
                    <a:pt x="12700" y="13084"/>
                  </a:lnTo>
                  <a:lnTo>
                    <a:pt x="25400" y="13084"/>
                  </a:lnTo>
                  <a:lnTo>
                    <a:pt x="25400" y="1374761"/>
                  </a:lnTo>
                  <a:lnTo>
                    <a:pt x="12700" y="1374761"/>
                  </a:lnTo>
                  <a:lnTo>
                    <a:pt x="12700" y="1361677"/>
                  </a:lnTo>
                  <a:lnTo>
                    <a:pt x="24396700" y="1361677"/>
                  </a:lnTo>
                  <a:lnTo>
                    <a:pt x="24396700" y="1374761"/>
                  </a:lnTo>
                  <a:lnTo>
                    <a:pt x="24384000" y="1374761"/>
                  </a:lnTo>
                  <a:lnTo>
                    <a:pt x="24384000" y="13084"/>
                  </a:lnTo>
                  <a:lnTo>
                    <a:pt x="24396700" y="13084"/>
                  </a:lnTo>
                  <a:lnTo>
                    <a:pt x="24396700" y="26168"/>
                  </a:lnTo>
                  <a:lnTo>
                    <a:pt x="12700" y="261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4409400" cy="138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 spc="44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        What we did?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010" y="1811911"/>
            <a:ext cx="8654056" cy="2785864"/>
            <a:chOff x="0" y="0"/>
            <a:chExt cx="11538741" cy="3714485"/>
          </a:xfrm>
        </p:grpSpPr>
        <p:sp>
          <p:nvSpPr>
            <p:cNvPr id="7" name="Freeform 7"/>
            <p:cNvSpPr/>
            <p:nvPr/>
          </p:nvSpPr>
          <p:spPr>
            <a:xfrm>
              <a:off x="0" y="369905"/>
              <a:ext cx="11538741" cy="3344580"/>
            </a:xfrm>
            <a:custGeom>
              <a:avLst/>
              <a:gdLst/>
              <a:ahLst/>
              <a:cxnLst/>
              <a:rect l="l" t="t" r="r" b="b"/>
              <a:pathLst>
                <a:path w="11538741" h="3344580">
                  <a:moveTo>
                    <a:pt x="0" y="0"/>
                  </a:moveTo>
                  <a:lnTo>
                    <a:pt x="11538741" y="0"/>
                  </a:lnTo>
                  <a:lnTo>
                    <a:pt x="11538741" y="3344580"/>
                  </a:lnTo>
                  <a:lnTo>
                    <a:pt x="0" y="3344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32" t="-14435" r="-3292" b="-17637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3353228" y="-9525"/>
              <a:ext cx="4498066" cy="749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5"/>
                </a:lnSpc>
                <a:spcBef>
                  <a:spcPct val="0"/>
                </a:spcBef>
              </a:pPr>
              <a:r>
                <a:rPr lang="en-US" sz="3679" b="1" spc="34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Noisy Lunar Data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86037" y="1528404"/>
            <a:ext cx="8105697" cy="3473683"/>
            <a:chOff x="0" y="0"/>
            <a:chExt cx="10807595" cy="4631578"/>
          </a:xfrm>
        </p:grpSpPr>
        <p:sp>
          <p:nvSpPr>
            <p:cNvPr id="10" name="Freeform 10"/>
            <p:cNvSpPr/>
            <p:nvPr/>
          </p:nvSpPr>
          <p:spPr>
            <a:xfrm>
              <a:off x="0" y="697774"/>
              <a:ext cx="10807595" cy="3933803"/>
            </a:xfrm>
            <a:custGeom>
              <a:avLst/>
              <a:gdLst/>
              <a:ahLst/>
              <a:cxnLst/>
              <a:rect l="l" t="t" r="r" b="b"/>
              <a:pathLst>
                <a:path w="10807595" h="3933803">
                  <a:moveTo>
                    <a:pt x="0" y="0"/>
                  </a:moveTo>
                  <a:lnTo>
                    <a:pt x="10807595" y="0"/>
                  </a:lnTo>
                  <a:lnTo>
                    <a:pt x="10807595" y="3933804"/>
                  </a:lnTo>
                  <a:lnTo>
                    <a:pt x="0" y="3933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506" t="-8671" r="-3019" b="-13573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40356" y="-9525"/>
              <a:ext cx="8052114" cy="765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11"/>
                </a:lnSpc>
                <a:spcBef>
                  <a:spcPct val="0"/>
                </a:spcBef>
              </a:pPr>
              <a:r>
                <a:rPr lang="en-US" sz="3759" b="1" spc="35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Detected Seismic Data Points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14656" y="6046981"/>
            <a:ext cx="7848459" cy="3496892"/>
            <a:chOff x="0" y="0"/>
            <a:chExt cx="10464612" cy="4662523"/>
          </a:xfrm>
        </p:grpSpPr>
        <p:sp>
          <p:nvSpPr>
            <p:cNvPr id="13" name="Freeform 13"/>
            <p:cNvSpPr/>
            <p:nvPr/>
          </p:nvSpPr>
          <p:spPr>
            <a:xfrm>
              <a:off x="0" y="761647"/>
              <a:ext cx="10464612" cy="3900875"/>
            </a:xfrm>
            <a:custGeom>
              <a:avLst/>
              <a:gdLst/>
              <a:ahLst/>
              <a:cxnLst/>
              <a:rect l="l" t="t" r="r" b="b"/>
              <a:pathLst>
                <a:path w="10464612" h="3900875">
                  <a:moveTo>
                    <a:pt x="0" y="0"/>
                  </a:moveTo>
                  <a:lnTo>
                    <a:pt x="10464612" y="0"/>
                  </a:lnTo>
                  <a:lnTo>
                    <a:pt x="10464612" y="3900876"/>
                  </a:lnTo>
                  <a:lnTo>
                    <a:pt x="0" y="3900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578" t="-7887" r="-5148" b="-13897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94709" y="-9525"/>
              <a:ext cx="10269903" cy="728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2"/>
                </a:lnSpc>
                <a:spcBef>
                  <a:spcPct val="0"/>
                </a:spcBef>
              </a:pPr>
              <a:r>
                <a:rPr lang="en-US" sz="3577" b="1" spc="33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Highest Point of Actual Seismic Event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9589" y="5947976"/>
            <a:ext cx="7722898" cy="3694901"/>
            <a:chOff x="0" y="0"/>
            <a:chExt cx="10297198" cy="4926535"/>
          </a:xfrm>
        </p:grpSpPr>
        <p:sp>
          <p:nvSpPr>
            <p:cNvPr id="16" name="Freeform 16"/>
            <p:cNvSpPr/>
            <p:nvPr/>
          </p:nvSpPr>
          <p:spPr>
            <a:xfrm>
              <a:off x="0" y="1048947"/>
              <a:ext cx="10297198" cy="3877588"/>
            </a:xfrm>
            <a:custGeom>
              <a:avLst/>
              <a:gdLst/>
              <a:ahLst/>
              <a:cxnLst/>
              <a:rect l="l" t="t" r="r" b="b"/>
              <a:pathLst>
                <a:path w="10297198" h="3877588">
                  <a:moveTo>
                    <a:pt x="0" y="0"/>
                  </a:moveTo>
                  <a:lnTo>
                    <a:pt x="10297198" y="0"/>
                  </a:lnTo>
                  <a:lnTo>
                    <a:pt x="10297198" y="3877588"/>
                  </a:lnTo>
                  <a:lnTo>
                    <a:pt x="0" y="3877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533" t="-8001" r="-3787" b="-13202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217732" y="0"/>
              <a:ext cx="8400288" cy="737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8"/>
                </a:lnSpc>
                <a:spcBef>
                  <a:spcPct val="0"/>
                </a:spcBef>
              </a:pPr>
              <a:r>
                <a:rPr lang="en-US" sz="3665" b="1" spc="34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Start of Seismic Event Detected 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8848066" y="3204843"/>
            <a:ext cx="637971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>
            <a:off x="13538885" y="5002088"/>
            <a:ext cx="0" cy="1044893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 flipH="1">
            <a:off x="8382487" y="7795427"/>
            <a:ext cx="1232169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" name="Group 21"/>
          <p:cNvGrpSpPr/>
          <p:nvPr/>
        </p:nvGrpSpPr>
        <p:grpSpPr>
          <a:xfrm>
            <a:off x="194010" y="1254185"/>
            <a:ext cx="1115451" cy="11154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7B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22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Step 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905389" y="1254185"/>
            <a:ext cx="1115451" cy="11154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7B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22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Step 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905389" y="6886399"/>
            <a:ext cx="1115451" cy="111545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7B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22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Step 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4010" y="6886399"/>
            <a:ext cx="1115451" cy="111545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7B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22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Step 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-9525"/>
            <a:ext cx="18307050" cy="1040869"/>
            <a:chOff x="0" y="0"/>
            <a:chExt cx="24409400" cy="1387825"/>
          </a:xfrm>
        </p:grpSpPr>
        <p:sp>
          <p:nvSpPr>
            <p:cNvPr id="3" name="Freeform 3"/>
            <p:cNvSpPr/>
            <p:nvPr/>
          </p:nvSpPr>
          <p:spPr>
            <a:xfrm>
              <a:off x="12700" y="13084"/>
              <a:ext cx="24384000" cy="1361677"/>
            </a:xfrm>
            <a:custGeom>
              <a:avLst/>
              <a:gdLst/>
              <a:ahLst/>
              <a:cxnLst/>
              <a:rect l="l" t="t" r="r" b="b"/>
              <a:pathLst>
                <a:path w="24384000" h="1361677">
                  <a:moveTo>
                    <a:pt x="0" y="0"/>
                  </a:moveTo>
                  <a:lnTo>
                    <a:pt x="24384000" y="0"/>
                  </a:lnTo>
                  <a:lnTo>
                    <a:pt x="24384000" y="1361677"/>
                  </a:lnTo>
                  <a:lnTo>
                    <a:pt x="0" y="1361677"/>
                  </a:lnTo>
                  <a:close/>
                </a:path>
              </a:pathLst>
            </a:custGeom>
            <a:solidFill>
              <a:srgbClr val="0096C7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387844"/>
            </a:xfrm>
            <a:custGeom>
              <a:avLst/>
              <a:gdLst/>
              <a:ahLst/>
              <a:cxnLst/>
              <a:rect l="l" t="t" r="r" b="b"/>
              <a:pathLst>
                <a:path w="24409400" h="1387844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888"/>
                    <a:pt x="24409400" y="13084"/>
                  </a:cubicBezTo>
                  <a:lnTo>
                    <a:pt x="24409400" y="1374761"/>
                  </a:lnTo>
                  <a:cubicBezTo>
                    <a:pt x="24409400" y="1381957"/>
                    <a:pt x="24403686" y="1387844"/>
                    <a:pt x="24396700" y="1387844"/>
                  </a:cubicBezTo>
                  <a:lnTo>
                    <a:pt x="12700" y="1387844"/>
                  </a:lnTo>
                  <a:cubicBezTo>
                    <a:pt x="5715" y="1387844"/>
                    <a:pt x="0" y="1381957"/>
                    <a:pt x="0" y="1374761"/>
                  </a:cubicBezTo>
                  <a:lnTo>
                    <a:pt x="0" y="13084"/>
                  </a:lnTo>
                  <a:cubicBezTo>
                    <a:pt x="0" y="5888"/>
                    <a:pt x="5715" y="0"/>
                    <a:pt x="12700" y="0"/>
                  </a:cubicBezTo>
                  <a:moveTo>
                    <a:pt x="12700" y="26168"/>
                  </a:moveTo>
                  <a:lnTo>
                    <a:pt x="12700" y="13084"/>
                  </a:lnTo>
                  <a:lnTo>
                    <a:pt x="25400" y="13084"/>
                  </a:lnTo>
                  <a:lnTo>
                    <a:pt x="25400" y="1374761"/>
                  </a:lnTo>
                  <a:lnTo>
                    <a:pt x="12700" y="1374761"/>
                  </a:lnTo>
                  <a:lnTo>
                    <a:pt x="12700" y="1361677"/>
                  </a:lnTo>
                  <a:lnTo>
                    <a:pt x="24396700" y="1361677"/>
                  </a:lnTo>
                  <a:lnTo>
                    <a:pt x="24396700" y="1374761"/>
                  </a:lnTo>
                  <a:lnTo>
                    <a:pt x="24384000" y="1374761"/>
                  </a:lnTo>
                  <a:lnTo>
                    <a:pt x="24384000" y="13084"/>
                  </a:lnTo>
                  <a:lnTo>
                    <a:pt x="24396700" y="13084"/>
                  </a:lnTo>
                  <a:lnTo>
                    <a:pt x="24396700" y="26168"/>
                  </a:lnTo>
                  <a:lnTo>
                    <a:pt x="12700" y="261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4409400" cy="138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 spc="44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        IMPACT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111673"/>
            <a:ext cx="7416461" cy="911635"/>
            <a:chOff x="0" y="0"/>
            <a:chExt cx="9888614" cy="12155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271146" cy="1215514"/>
              <a:chOff x="0" y="0"/>
              <a:chExt cx="251091" cy="24010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1091" cy="240102"/>
              </a:xfrm>
              <a:custGeom>
                <a:avLst/>
                <a:gdLst/>
                <a:ahLst/>
                <a:cxnLst/>
                <a:rect l="l" t="t" r="r" b="b"/>
                <a:pathLst>
                  <a:path w="251091" h="240102">
                    <a:moveTo>
                      <a:pt x="120051" y="0"/>
                    </a:moveTo>
                    <a:lnTo>
                      <a:pt x="131040" y="0"/>
                    </a:lnTo>
                    <a:cubicBezTo>
                      <a:pt x="162879" y="0"/>
                      <a:pt x="193415" y="12648"/>
                      <a:pt x="215928" y="35162"/>
                    </a:cubicBezTo>
                    <a:cubicBezTo>
                      <a:pt x="238442" y="57676"/>
                      <a:pt x="251091" y="88211"/>
                      <a:pt x="251091" y="120051"/>
                    </a:cubicBezTo>
                    <a:lnTo>
                      <a:pt x="251091" y="120051"/>
                    </a:lnTo>
                    <a:cubicBezTo>
                      <a:pt x="251091" y="186353"/>
                      <a:pt x="197342" y="240102"/>
                      <a:pt x="131040" y="240102"/>
                    </a:cubicBezTo>
                    <a:lnTo>
                      <a:pt x="120051" y="240102"/>
                    </a:lnTo>
                    <a:cubicBezTo>
                      <a:pt x="53749" y="240102"/>
                      <a:pt x="0" y="186353"/>
                      <a:pt x="0" y="120051"/>
                    </a:cubicBezTo>
                    <a:lnTo>
                      <a:pt x="0" y="120051"/>
                    </a:lnTo>
                    <a:cubicBezTo>
                      <a:pt x="0" y="53749"/>
                      <a:pt x="53749" y="0"/>
                      <a:pt x="120051" y="0"/>
                    </a:cubicBezTo>
                    <a:close/>
                  </a:path>
                </a:pathLst>
              </a:custGeom>
              <a:solidFill>
                <a:srgbClr val="023E8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251091" cy="2877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</a:t>
                </a: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692600" y="309129"/>
              <a:ext cx="8196014" cy="616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2"/>
                </a:lnSpc>
              </a:pPr>
              <a:r>
                <a:rPr lang="en-US" sz="3150" b="1" spc="29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Reducing lander data transmission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099633"/>
            <a:ext cx="7416461" cy="911635"/>
            <a:chOff x="0" y="0"/>
            <a:chExt cx="9888614" cy="1215514"/>
          </a:xfrm>
        </p:grpSpPr>
        <p:sp>
          <p:nvSpPr>
            <p:cNvPr id="12" name="TextBox 12"/>
            <p:cNvSpPr txBox="1"/>
            <p:nvPr/>
          </p:nvSpPr>
          <p:spPr>
            <a:xfrm>
              <a:off x="1692600" y="304724"/>
              <a:ext cx="8196014" cy="616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2"/>
                </a:lnSpc>
              </a:pPr>
              <a:r>
                <a:rPr lang="en-US" sz="3150" b="1" spc="29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Sending only valuable seismic data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0"/>
              <a:ext cx="1271146" cy="1215514"/>
              <a:chOff x="0" y="0"/>
              <a:chExt cx="251091" cy="24010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51091" cy="240102"/>
              </a:xfrm>
              <a:custGeom>
                <a:avLst/>
                <a:gdLst/>
                <a:ahLst/>
                <a:cxnLst/>
                <a:rect l="l" t="t" r="r" b="b"/>
                <a:pathLst>
                  <a:path w="251091" h="240102">
                    <a:moveTo>
                      <a:pt x="120051" y="0"/>
                    </a:moveTo>
                    <a:lnTo>
                      <a:pt x="131040" y="0"/>
                    </a:lnTo>
                    <a:cubicBezTo>
                      <a:pt x="162879" y="0"/>
                      <a:pt x="193415" y="12648"/>
                      <a:pt x="215928" y="35162"/>
                    </a:cubicBezTo>
                    <a:cubicBezTo>
                      <a:pt x="238442" y="57676"/>
                      <a:pt x="251091" y="88211"/>
                      <a:pt x="251091" y="120051"/>
                    </a:cubicBezTo>
                    <a:lnTo>
                      <a:pt x="251091" y="120051"/>
                    </a:lnTo>
                    <a:cubicBezTo>
                      <a:pt x="251091" y="186353"/>
                      <a:pt x="197342" y="240102"/>
                      <a:pt x="131040" y="240102"/>
                    </a:cubicBezTo>
                    <a:lnTo>
                      <a:pt x="120051" y="240102"/>
                    </a:lnTo>
                    <a:cubicBezTo>
                      <a:pt x="53749" y="240102"/>
                      <a:pt x="0" y="186353"/>
                      <a:pt x="0" y="120051"/>
                    </a:cubicBezTo>
                    <a:lnTo>
                      <a:pt x="0" y="120051"/>
                    </a:lnTo>
                    <a:cubicBezTo>
                      <a:pt x="0" y="53749"/>
                      <a:pt x="53749" y="0"/>
                      <a:pt x="120051" y="0"/>
                    </a:cubicBezTo>
                    <a:close/>
                  </a:path>
                </a:pathLst>
              </a:custGeom>
              <a:solidFill>
                <a:srgbClr val="023E8A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251091" cy="2877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</a:t>
                </a:r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028700" y="6460172"/>
            <a:ext cx="7963109" cy="911635"/>
            <a:chOff x="0" y="0"/>
            <a:chExt cx="10617479" cy="1215514"/>
          </a:xfrm>
        </p:grpSpPr>
        <p:sp>
          <p:nvSpPr>
            <p:cNvPr id="17" name="TextBox 17"/>
            <p:cNvSpPr txBox="1"/>
            <p:nvPr/>
          </p:nvSpPr>
          <p:spPr>
            <a:xfrm>
              <a:off x="1692600" y="304724"/>
              <a:ext cx="8924878" cy="616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2"/>
                </a:lnSpc>
              </a:pPr>
              <a:r>
                <a:rPr lang="en-US" sz="3150" b="1" spc="29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Filtering noise for quality improvement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0"/>
              <a:ext cx="1271146" cy="1215514"/>
              <a:chOff x="0" y="0"/>
              <a:chExt cx="251091" cy="24010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51091" cy="240102"/>
              </a:xfrm>
              <a:custGeom>
                <a:avLst/>
                <a:gdLst/>
                <a:ahLst/>
                <a:cxnLst/>
                <a:rect l="l" t="t" r="r" b="b"/>
                <a:pathLst>
                  <a:path w="251091" h="240102">
                    <a:moveTo>
                      <a:pt x="120051" y="0"/>
                    </a:moveTo>
                    <a:lnTo>
                      <a:pt x="131040" y="0"/>
                    </a:lnTo>
                    <a:cubicBezTo>
                      <a:pt x="162879" y="0"/>
                      <a:pt x="193415" y="12648"/>
                      <a:pt x="215928" y="35162"/>
                    </a:cubicBezTo>
                    <a:cubicBezTo>
                      <a:pt x="238442" y="57676"/>
                      <a:pt x="251091" y="88211"/>
                      <a:pt x="251091" y="120051"/>
                    </a:cubicBezTo>
                    <a:lnTo>
                      <a:pt x="251091" y="120051"/>
                    </a:lnTo>
                    <a:cubicBezTo>
                      <a:pt x="251091" y="186353"/>
                      <a:pt x="197342" y="240102"/>
                      <a:pt x="131040" y="240102"/>
                    </a:cubicBezTo>
                    <a:lnTo>
                      <a:pt x="120051" y="240102"/>
                    </a:lnTo>
                    <a:cubicBezTo>
                      <a:pt x="53749" y="240102"/>
                      <a:pt x="0" y="186353"/>
                      <a:pt x="0" y="120051"/>
                    </a:cubicBezTo>
                    <a:lnTo>
                      <a:pt x="0" y="120051"/>
                    </a:lnTo>
                    <a:cubicBezTo>
                      <a:pt x="0" y="53749"/>
                      <a:pt x="53749" y="0"/>
                      <a:pt x="120051" y="0"/>
                    </a:cubicBezTo>
                    <a:close/>
                  </a:path>
                </a:pathLst>
              </a:custGeom>
              <a:solidFill>
                <a:srgbClr val="023E8A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251091" cy="2877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028700" y="8346665"/>
            <a:ext cx="7416461" cy="911635"/>
            <a:chOff x="0" y="0"/>
            <a:chExt cx="9888614" cy="1215514"/>
          </a:xfrm>
        </p:grpSpPr>
        <p:sp>
          <p:nvSpPr>
            <p:cNvPr id="22" name="TextBox 22"/>
            <p:cNvSpPr txBox="1"/>
            <p:nvPr/>
          </p:nvSpPr>
          <p:spPr>
            <a:xfrm>
              <a:off x="1692600" y="304724"/>
              <a:ext cx="8196014" cy="616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2"/>
                </a:lnSpc>
              </a:pPr>
              <a:r>
                <a:rPr lang="en-US" sz="3150" b="1" spc="29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Monitoring quakes every 24 hours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0" y="0"/>
              <a:ext cx="1271146" cy="1215514"/>
              <a:chOff x="0" y="0"/>
              <a:chExt cx="251091" cy="24010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51091" cy="240102"/>
              </a:xfrm>
              <a:custGeom>
                <a:avLst/>
                <a:gdLst/>
                <a:ahLst/>
                <a:cxnLst/>
                <a:rect l="l" t="t" r="r" b="b"/>
                <a:pathLst>
                  <a:path w="251091" h="240102">
                    <a:moveTo>
                      <a:pt x="120051" y="0"/>
                    </a:moveTo>
                    <a:lnTo>
                      <a:pt x="131040" y="0"/>
                    </a:lnTo>
                    <a:cubicBezTo>
                      <a:pt x="162879" y="0"/>
                      <a:pt x="193415" y="12648"/>
                      <a:pt x="215928" y="35162"/>
                    </a:cubicBezTo>
                    <a:cubicBezTo>
                      <a:pt x="238442" y="57676"/>
                      <a:pt x="251091" y="88211"/>
                      <a:pt x="251091" y="120051"/>
                    </a:cubicBezTo>
                    <a:lnTo>
                      <a:pt x="251091" y="120051"/>
                    </a:lnTo>
                    <a:cubicBezTo>
                      <a:pt x="251091" y="186353"/>
                      <a:pt x="197342" y="240102"/>
                      <a:pt x="131040" y="240102"/>
                    </a:cubicBezTo>
                    <a:lnTo>
                      <a:pt x="120051" y="240102"/>
                    </a:lnTo>
                    <a:cubicBezTo>
                      <a:pt x="53749" y="240102"/>
                      <a:pt x="0" y="186353"/>
                      <a:pt x="0" y="120051"/>
                    </a:cubicBezTo>
                    <a:lnTo>
                      <a:pt x="0" y="120051"/>
                    </a:lnTo>
                    <a:cubicBezTo>
                      <a:pt x="0" y="53749"/>
                      <a:pt x="53749" y="0"/>
                      <a:pt x="120051" y="0"/>
                    </a:cubicBezTo>
                    <a:close/>
                  </a:path>
                </a:pathLst>
              </a:custGeom>
              <a:solidFill>
                <a:srgbClr val="023E8A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251091" cy="2877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</a:t>
                </a:r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4914900" y="1797797"/>
            <a:ext cx="12344400" cy="8229600"/>
          </a:xfrm>
          <a:custGeom>
            <a:avLst/>
            <a:gdLst/>
            <a:ahLst/>
            <a:cxnLst/>
            <a:rect l="l" t="t" r="r" b="b"/>
            <a:pathLst>
              <a:path w="12344400" h="8229600">
                <a:moveTo>
                  <a:pt x="0" y="0"/>
                </a:moveTo>
                <a:lnTo>
                  <a:pt x="12344400" y="0"/>
                </a:lnTo>
                <a:lnTo>
                  <a:pt x="12344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-9525"/>
            <a:ext cx="18307050" cy="1040869"/>
            <a:chOff x="0" y="0"/>
            <a:chExt cx="24409400" cy="1387825"/>
          </a:xfrm>
        </p:grpSpPr>
        <p:sp>
          <p:nvSpPr>
            <p:cNvPr id="3" name="Freeform 3"/>
            <p:cNvSpPr/>
            <p:nvPr/>
          </p:nvSpPr>
          <p:spPr>
            <a:xfrm>
              <a:off x="12700" y="13084"/>
              <a:ext cx="24384000" cy="1361677"/>
            </a:xfrm>
            <a:custGeom>
              <a:avLst/>
              <a:gdLst/>
              <a:ahLst/>
              <a:cxnLst/>
              <a:rect l="l" t="t" r="r" b="b"/>
              <a:pathLst>
                <a:path w="24384000" h="1361677">
                  <a:moveTo>
                    <a:pt x="0" y="0"/>
                  </a:moveTo>
                  <a:lnTo>
                    <a:pt x="24384000" y="0"/>
                  </a:lnTo>
                  <a:lnTo>
                    <a:pt x="24384000" y="1361677"/>
                  </a:lnTo>
                  <a:lnTo>
                    <a:pt x="0" y="1361677"/>
                  </a:lnTo>
                  <a:close/>
                </a:path>
              </a:pathLst>
            </a:custGeom>
            <a:solidFill>
              <a:srgbClr val="0096C7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387844"/>
            </a:xfrm>
            <a:custGeom>
              <a:avLst/>
              <a:gdLst/>
              <a:ahLst/>
              <a:cxnLst/>
              <a:rect l="l" t="t" r="r" b="b"/>
              <a:pathLst>
                <a:path w="24409400" h="1387844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888"/>
                    <a:pt x="24409400" y="13084"/>
                  </a:cubicBezTo>
                  <a:lnTo>
                    <a:pt x="24409400" y="1374761"/>
                  </a:lnTo>
                  <a:cubicBezTo>
                    <a:pt x="24409400" y="1381957"/>
                    <a:pt x="24403686" y="1387844"/>
                    <a:pt x="24396700" y="1387844"/>
                  </a:cubicBezTo>
                  <a:lnTo>
                    <a:pt x="12700" y="1387844"/>
                  </a:lnTo>
                  <a:cubicBezTo>
                    <a:pt x="5715" y="1387844"/>
                    <a:pt x="0" y="1381957"/>
                    <a:pt x="0" y="1374761"/>
                  </a:cubicBezTo>
                  <a:lnTo>
                    <a:pt x="0" y="13084"/>
                  </a:lnTo>
                  <a:cubicBezTo>
                    <a:pt x="0" y="5888"/>
                    <a:pt x="5715" y="0"/>
                    <a:pt x="12700" y="0"/>
                  </a:cubicBezTo>
                  <a:moveTo>
                    <a:pt x="12700" y="26168"/>
                  </a:moveTo>
                  <a:lnTo>
                    <a:pt x="12700" y="13084"/>
                  </a:lnTo>
                  <a:lnTo>
                    <a:pt x="25400" y="13084"/>
                  </a:lnTo>
                  <a:lnTo>
                    <a:pt x="25400" y="1374761"/>
                  </a:lnTo>
                  <a:lnTo>
                    <a:pt x="12700" y="1374761"/>
                  </a:lnTo>
                  <a:lnTo>
                    <a:pt x="12700" y="1361677"/>
                  </a:lnTo>
                  <a:lnTo>
                    <a:pt x="24396700" y="1361677"/>
                  </a:lnTo>
                  <a:lnTo>
                    <a:pt x="24396700" y="1374761"/>
                  </a:lnTo>
                  <a:lnTo>
                    <a:pt x="24384000" y="1374761"/>
                  </a:lnTo>
                  <a:lnTo>
                    <a:pt x="24384000" y="13084"/>
                  </a:lnTo>
                  <a:lnTo>
                    <a:pt x="24396700" y="13084"/>
                  </a:lnTo>
                  <a:lnTo>
                    <a:pt x="24396700" y="26168"/>
                  </a:lnTo>
                  <a:lnTo>
                    <a:pt x="12700" y="261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4409400" cy="138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 spc="44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        CONCLUSION AND FUTURE WORK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773729"/>
            <a:ext cx="16230600" cy="6796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64"/>
              </a:lnSpc>
            </a:pPr>
            <a:r>
              <a:rPr lang="en-US" sz="4966" b="1" spc="4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Conclusion:</a:t>
            </a:r>
          </a:p>
          <a:p>
            <a:pPr algn="just">
              <a:lnSpc>
                <a:spcPts val="5364"/>
              </a:lnSpc>
            </a:pPr>
            <a:endParaRPr lang="en-US" sz="4966" b="1" spc="44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just">
              <a:lnSpc>
                <a:spcPts val="4568"/>
              </a:lnSpc>
              <a:spcBef>
                <a:spcPct val="0"/>
              </a:spcBef>
            </a:pPr>
            <a:r>
              <a:rPr lang="en-US" sz="4230" b="1" spc="3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Our algorithm effectively detects seismic events with accuracy of 96% within noisy planetary data, reducing unnecessary transmissions. This conserves power and bandwidth, making future missions more efficient and enabling better scientific analysis.</a:t>
            </a:r>
          </a:p>
          <a:p>
            <a:pPr algn="just">
              <a:lnSpc>
                <a:spcPts val="5364"/>
              </a:lnSpc>
              <a:spcBef>
                <a:spcPct val="0"/>
              </a:spcBef>
            </a:pPr>
            <a:endParaRPr lang="en-US" sz="4230" b="1" spc="38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just">
              <a:lnSpc>
                <a:spcPts val="5364"/>
              </a:lnSpc>
              <a:spcBef>
                <a:spcPct val="0"/>
              </a:spcBef>
            </a:pPr>
            <a:r>
              <a:rPr lang="en-US" sz="4966" b="1" spc="4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Future work:</a:t>
            </a:r>
          </a:p>
          <a:p>
            <a:pPr algn="just">
              <a:lnSpc>
                <a:spcPts val="5364"/>
              </a:lnSpc>
              <a:spcBef>
                <a:spcPct val="0"/>
              </a:spcBef>
            </a:pPr>
            <a:endParaRPr lang="en-US" sz="4966" b="1" spc="44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just">
              <a:lnSpc>
                <a:spcPts val="4568"/>
              </a:lnSpc>
              <a:spcBef>
                <a:spcPct val="0"/>
              </a:spcBef>
            </a:pPr>
            <a:r>
              <a:rPr lang="en-US" sz="4230" b="1" spc="3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Accurately detect the end of seismic events.</a:t>
            </a:r>
          </a:p>
          <a:p>
            <a:pPr algn="just">
              <a:lnSpc>
                <a:spcPts val="4568"/>
              </a:lnSpc>
              <a:spcBef>
                <a:spcPct val="0"/>
              </a:spcBef>
            </a:pPr>
            <a:r>
              <a:rPr lang="en-US" sz="4230" b="1" spc="3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Train a machine learning model for improved accuracy.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288</Words>
  <Application>Microsoft Office PowerPoint</Application>
  <PresentationFormat>Custom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TT Rounds Condensed</vt:lpstr>
      <vt:lpstr>Canva Sans</vt:lpstr>
      <vt:lpstr>TT Rounds Condensed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Seismic Detection across the Solar System.pptx</dc:title>
  <dc:creator>DURVESH</dc:creator>
  <cp:lastModifiedBy>DURVESH</cp:lastModifiedBy>
  <cp:revision>3</cp:revision>
  <dcterms:created xsi:type="dcterms:W3CDTF">2006-08-16T00:00:00Z</dcterms:created>
  <dcterms:modified xsi:type="dcterms:W3CDTF">2024-10-06T16:39:16Z</dcterms:modified>
  <dc:identifier>DAGSxYeRbsw</dc:identifier>
</cp:coreProperties>
</file>